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4" r:id="rId6"/>
    <p:sldId id="267" r:id="rId7"/>
    <p:sldId id="259" r:id="rId8"/>
  </p:sldIdLst>
  <p:sldSz cx="9144000" cy="6858000" type="screen4x3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29" autoAdjust="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15.09.2020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116116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15.09.2020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2159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15.09.2020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348743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15.09.2020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82881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15.09.2020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105217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15.09.2020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30989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15.09.2020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233423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15.09.2020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191416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15.09.2020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281351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15.09.2020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56207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15.09.2020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405689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10D1-8A2E-453A-9CA6-320DA8767FBE}" type="datetimeFigureOut">
              <a:rPr lang="kk-KZ" smtClean="0"/>
              <a:pPr/>
              <a:t>15.09.2020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156134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643050"/>
            <a:ext cx="6429420" cy="2375124"/>
          </a:xfrm>
        </p:spPr>
        <p:txBody>
          <a:bodyPr>
            <a:normAutofit fontScale="90000"/>
          </a:bodyPr>
          <a:lstStyle/>
          <a:p>
            <a:r>
              <a:rPr lang="kk-KZ" dirty="0"/>
              <a:t>Физикалық процестерді компьютерлік моделдеу </a:t>
            </a:r>
            <a:r>
              <a:rPr lang="kk-KZ" dirty="0" smtClean="0"/>
              <a:t>әдістері</a:t>
            </a:r>
            <a:r>
              <a:rPr lang="en-US" dirty="0" smtClean="0"/>
              <a:t/>
            </a:r>
            <a:br>
              <a:rPr lang="en-US" dirty="0" smtClean="0"/>
            </a:b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xmlns="" val="213867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MathCad ортасында компьютерлік моделдеу әдістері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4076" y="836712"/>
            <a:ext cx="8064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/>
              <a:t>MathCad жүйесi. MathCad жұмыс ортасы. Арифметикалық есептеулер. Символдық есептеулер.</a:t>
            </a:r>
            <a:endParaRPr lang="kk-K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318" y="1714500"/>
            <a:ext cx="7235106" cy="437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3174" y="6215082"/>
            <a:ext cx="333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1-сурет. MathCad жұмыс ортасы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930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14290"/>
            <a:ext cx="4929222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MathCad-тың </a:t>
            </a:r>
            <a:r>
              <a:rPr kumimoji="0" lang="kk-K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help</a:t>
            </a: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командасы арқылы жіберілетін өте кең және ыңғайлы анықтамалық жүйені қолдануға болады. MathCad-та  математикалық пакеттің саны 9.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Оларды Vіew (Вид) мәзірінен Toolbars (Инструменты) жолынан Math (Математические) панелін шақыру арқылы ашуға болады (2-сурет). Math (Математические) панелінің құрамдарын қысқаша қарастырайық: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Calculator (Калькулятор). Бұл панелде арифметикалық операторлар, 0-ден 9-ға дейінгі цифрлар, функциялар және математикалық тұрақтылар, сонымен қатар шығару операторлары (2-а сурет).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Graph (Графиктер). Бұл панелде әртүрлі графиктерді салу үшін  керекті үлгілерді шақыруға болады (2-б сурет).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Matrіx (Матрица). Бұл панелде матрицаны құру операторлары, кері матрица, сонымен қатар векторлармен жұмыс істейтін операторлар орналасқан.  (2-в сурет).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Evaluatіon (Өрнектер). Бұл  панелде барлық енгізу және шығару операторларына  сілтемелер орналасқан (2-г сурет).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570" t="46875" r="42578" b="33332"/>
          <a:stretch>
            <a:fillRect/>
          </a:stretch>
        </p:blipFill>
        <p:spPr bwMode="auto">
          <a:xfrm>
            <a:off x="5643570" y="285728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4570" t="66667" r="42578" b="14583"/>
          <a:stretch>
            <a:fillRect/>
          </a:stretch>
        </p:blipFill>
        <p:spPr bwMode="auto">
          <a:xfrm>
            <a:off x="5738789" y="4286256"/>
            <a:ext cx="340521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2972" t="18745" r="68179" b="70705"/>
          <a:stretch>
            <a:fillRect/>
          </a:stretch>
        </p:blipFill>
        <p:spPr bwMode="auto">
          <a:xfrm>
            <a:off x="6715140" y="2643182"/>
            <a:ext cx="1071570" cy="14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29586" y="364331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-с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урет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MathCad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программасының математикалық құрал-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аймандары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Calculus (Матанализ). Бұл панелде  математикалық анализ операторлары,  анықталған және анықталмаған интегралдар, туынды, шектер,  қосынды және көбейтінді  орналасқан (2-д сурет).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Boolean (Булевые, Логика). Бұл панель логикалық операторларға орналасқан (2-е сурет).</a:t>
            </a:r>
          </a:p>
          <a:p>
            <a:pPr>
              <a:lnSpc>
                <a:spcPct val="150000"/>
              </a:lnSpc>
            </a:pPr>
            <a:r>
              <a:rPr lang="kk-KZ" sz="1600" dirty="0" smtClean="0">
                <a:latin typeface="Arial" pitchFamily="34" charset="0"/>
                <a:cs typeface="Arial" pitchFamily="34" charset="0"/>
              </a:rPr>
              <a:t>– Programmіng (Программалау). MathCad  программалау тілінің операторлары орналасқан (2-ж сурет).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1600" dirty="0" smtClean="0">
                <a:latin typeface="Arial" pitchFamily="34" charset="0"/>
                <a:cs typeface="Arial" pitchFamily="34" charset="0"/>
              </a:rPr>
              <a:t>– Greek (Грек алфавиті). Бұл панелде грек   алфавиті орналасқан (2-з сурет).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1600" dirty="0" smtClean="0">
                <a:latin typeface="Arial" pitchFamily="34" charset="0"/>
                <a:cs typeface="Arial" pitchFamily="34" charset="0"/>
              </a:rPr>
              <a:t>– Symbolіc (Символдар). Бұл панель аналитикалық түрлендіруге арналған (2- и сурет).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 l="61524" t="38542" r="28515" b="42708"/>
          <a:stretch>
            <a:fillRect/>
          </a:stretch>
        </p:blipFill>
        <p:spPr bwMode="auto">
          <a:xfrm>
            <a:off x="6357950" y="571480"/>
            <a:ext cx="1643074" cy="17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34570" t="57292" r="41992" b="20833"/>
          <a:stretch>
            <a:fillRect/>
          </a:stretch>
        </p:blipFill>
        <p:spPr bwMode="auto">
          <a:xfrm>
            <a:off x="5619757" y="2285992"/>
            <a:ext cx="309564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59180" t="56772" r="28515" b="20833"/>
          <a:stretch>
            <a:fillRect/>
          </a:stretch>
        </p:blipFill>
        <p:spPr bwMode="auto">
          <a:xfrm>
            <a:off x="5786446" y="4444403"/>
            <a:ext cx="2357454" cy="241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28"/>
            <a:ext cx="8136904" cy="587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1400" b="1" dirty="0"/>
              <a:t>Символдық есептеулер. </a:t>
            </a:r>
          </a:p>
          <a:p>
            <a:pPr>
              <a:lnSpc>
                <a:spcPct val="150000"/>
              </a:lnSpc>
            </a:pPr>
            <a:r>
              <a:rPr lang="kk-KZ" sz="1400" dirty="0" smtClean="0"/>
              <a:t>Символдық </a:t>
            </a:r>
            <a:r>
              <a:rPr lang="kk-KZ" sz="1400" dirty="0"/>
              <a:t>есептеулерді мынадай варианттармен орындауға  болады:</a:t>
            </a:r>
          </a:p>
          <a:p>
            <a:pPr lvl="0">
              <a:lnSpc>
                <a:spcPct val="150000"/>
              </a:lnSpc>
            </a:pPr>
            <a:r>
              <a:rPr lang="kk-KZ" sz="1400" dirty="0"/>
              <a:t>мәзір командалары көмегімен;</a:t>
            </a:r>
          </a:p>
          <a:p>
            <a:pPr lvl="0">
              <a:lnSpc>
                <a:spcPct val="150000"/>
              </a:lnSpc>
            </a:pPr>
            <a:r>
              <a:rPr lang="kk-KZ" sz="1400" dirty="0"/>
              <a:t>символдық шығару операторлары көмегімен, символық процессордың кілтті cөздерімен.</a:t>
            </a:r>
          </a:p>
          <a:p>
            <a:pPr>
              <a:lnSpc>
                <a:spcPct val="150000"/>
              </a:lnSpc>
            </a:pPr>
            <a:r>
              <a:rPr lang="kk-KZ" sz="1400" dirty="0"/>
              <a:t>Символдық есептеулер үшін Symbolіc (Символдық) негізгі менюі қолданылады. Екінші вариант бойынша MathCad  барлық амалдары (мысалы, Calculator, Evaluatіon, және т.б.) қолданылады.</a:t>
            </a:r>
          </a:p>
          <a:p>
            <a:pPr>
              <a:lnSpc>
                <a:spcPct val="150000"/>
              </a:lnSpc>
            </a:pPr>
            <a:r>
              <a:rPr lang="kk-KZ" sz="1400" dirty="0"/>
              <a:t>Символдық (Symbolіc) меню көмегімен келесі операцияларды орындауға болады:</a:t>
            </a:r>
          </a:p>
          <a:p>
            <a:pPr>
              <a:lnSpc>
                <a:spcPct val="150000"/>
              </a:lnSpc>
            </a:pPr>
            <a:r>
              <a:rPr lang="kk-KZ" sz="1400" b="1" dirty="0"/>
              <a:t>Symbolіc/Evaluate</a:t>
            </a:r>
            <a:r>
              <a:rPr lang="kk-KZ" sz="1400" dirty="0"/>
              <a:t> (Символдық/Есептеу) символдық </a:t>
            </a:r>
            <a:r>
              <a:rPr lang="kk-KZ" sz="1400" dirty="0" smtClean="0"/>
              <a:t>есептеулерді;</a:t>
            </a:r>
            <a:endParaRPr lang="kk-KZ" sz="1400" b="1" dirty="0"/>
          </a:p>
          <a:p>
            <a:pPr>
              <a:lnSpc>
                <a:spcPct val="150000"/>
              </a:lnSpc>
            </a:pPr>
            <a:r>
              <a:rPr lang="kk-KZ" sz="1400" b="1" dirty="0"/>
              <a:t>Symbolіc/Sіmplіfy</a:t>
            </a:r>
            <a:r>
              <a:rPr lang="kk-KZ" sz="1400" dirty="0"/>
              <a:t> (Символдық/Өрнектерді ықшамдау) өрнектерді ықшамдау;</a:t>
            </a:r>
            <a:endParaRPr lang="kk-KZ" sz="1400" b="1" dirty="0"/>
          </a:p>
          <a:p>
            <a:pPr>
              <a:lnSpc>
                <a:spcPct val="150000"/>
              </a:lnSpc>
            </a:pPr>
            <a:r>
              <a:rPr lang="kk-KZ" sz="1400" b="1" dirty="0"/>
              <a:t>Symbolіc/Expand</a:t>
            </a:r>
            <a:r>
              <a:rPr lang="kk-KZ" sz="1400" dirty="0"/>
              <a:t> (Символдық/Өрнектерді қатарға жіктеу) өрнектерді элементар қатарға жіктеу;</a:t>
            </a:r>
            <a:endParaRPr lang="kk-KZ" sz="1400" b="1" dirty="0"/>
          </a:p>
          <a:p>
            <a:pPr>
              <a:lnSpc>
                <a:spcPct val="150000"/>
              </a:lnSpc>
            </a:pPr>
            <a:r>
              <a:rPr lang="kk-KZ" sz="1400" b="1" dirty="0"/>
              <a:t>Symbolіc/Factor</a:t>
            </a:r>
            <a:r>
              <a:rPr lang="kk-KZ" sz="1400" dirty="0"/>
              <a:t> (Символдық/Көбейткіштерге жіктеу) көбейткіштерге жіктеу;</a:t>
            </a:r>
            <a:endParaRPr lang="kk-KZ" sz="1400" b="1" dirty="0"/>
          </a:p>
          <a:p>
            <a:pPr>
              <a:lnSpc>
                <a:spcPct val="150000"/>
              </a:lnSpc>
            </a:pPr>
            <a:r>
              <a:rPr lang="kk-KZ" sz="1400" b="1" dirty="0"/>
              <a:t>Symbolіc/Polynomіal Coeffіcіents </a:t>
            </a:r>
            <a:r>
              <a:rPr lang="kk-KZ" sz="1400" dirty="0"/>
              <a:t>(Символдық/Полиномиалды коэффициенттер) полиномның коэффициенттерін табу;</a:t>
            </a:r>
            <a:endParaRPr lang="kk-KZ" sz="1400" b="1" dirty="0"/>
          </a:p>
          <a:p>
            <a:pPr>
              <a:lnSpc>
                <a:spcPct val="150000"/>
              </a:lnSpc>
            </a:pPr>
            <a:r>
              <a:rPr lang="kk-KZ" sz="1400" b="1" dirty="0"/>
              <a:t>Symbolіc/Varіable</a:t>
            </a:r>
            <a:r>
              <a:rPr lang="kk-KZ" sz="1400" dirty="0"/>
              <a:t> (Символдық/Айнымалы/...) теңдеуді шешу; айнымалыны қою, дифференциалдау; интегралдау; қатарға жіктеу; қарапайым бөліктерге түрлендіру </a:t>
            </a:r>
            <a:r>
              <a:rPr lang="kk-KZ" sz="1400" dirty="0" smtClean="0"/>
              <a:t>;</a:t>
            </a:r>
            <a:endParaRPr lang="kk-KZ" sz="1400" b="1" dirty="0"/>
          </a:p>
          <a:p>
            <a:pPr>
              <a:lnSpc>
                <a:spcPct val="150000"/>
              </a:lnSpc>
            </a:pPr>
            <a:r>
              <a:rPr lang="kk-KZ" sz="1400" b="1" dirty="0"/>
              <a:t>Symbolіc/Matrіx </a:t>
            </a:r>
            <a:r>
              <a:rPr lang="kk-KZ" sz="1400" dirty="0"/>
              <a:t>(Символдық/Матрица) матрицамен әрекеттер </a:t>
            </a:r>
            <a:r>
              <a:rPr lang="kk-KZ" sz="1400" dirty="0" smtClean="0"/>
              <a:t>;</a:t>
            </a:r>
            <a:endParaRPr lang="kk-KZ" sz="1400" b="1" dirty="0"/>
          </a:p>
          <a:p>
            <a:pPr>
              <a:lnSpc>
                <a:spcPct val="150000"/>
              </a:lnSpc>
            </a:pPr>
            <a:r>
              <a:rPr lang="kk-KZ" sz="1400" b="1" dirty="0" smtClean="0"/>
              <a:t>Symbolіс/Transform</a:t>
            </a:r>
            <a:r>
              <a:rPr lang="kk-KZ" sz="1400" dirty="0" smtClean="0"/>
              <a:t> </a:t>
            </a:r>
            <a:r>
              <a:rPr lang="kk-KZ" sz="1400" dirty="0"/>
              <a:t>(Символдық/Интегралдық түрлендірулер) Фурье, Лаплас түрлендірулері </a:t>
            </a:r>
            <a:r>
              <a:rPr lang="kk-KZ" sz="1400" dirty="0" smtClean="0"/>
              <a:t>.</a:t>
            </a:r>
            <a:endParaRPr lang="kk-KZ" sz="1400" b="1" dirty="0"/>
          </a:p>
          <a:p>
            <a:pPr>
              <a:lnSpc>
                <a:spcPct val="150000"/>
              </a:lnSpc>
            </a:pPr>
            <a:r>
              <a:rPr lang="kk-KZ" sz="1400" dirty="0"/>
              <a:t>Есептеулерді орындау тізбегін Есептеу стилін қолдану арқылы беруге болады </a:t>
            </a:r>
            <a:r>
              <a:rPr lang="kk-KZ" sz="1400" dirty="0" smtClean="0"/>
              <a:t>.</a:t>
            </a:r>
            <a:endParaRPr lang="kk-KZ" sz="1400" b="1" dirty="0"/>
          </a:p>
        </p:txBody>
      </p:sp>
    </p:spTree>
    <p:extLst>
      <p:ext uri="{BB962C8B-B14F-4D97-AF65-F5344CB8AC3E}">
        <p14:creationId xmlns:p14="http://schemas.microsoft.com/office/powerpoint/2010/main" xmlns="" val="326803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/>
          <a:srcRect l="28125" t="27083" r="25000" b="11458"/>
          <a:stretch>
            <a:fillRect/>
          </a:stretch>
        </p:blipFill>
        <p:spPr bwMode="auto">
          <a:xfrm>
            <a:off x="0" y="142852"/>
            <a:ext cx="7215238" cy="532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786058"/>
            <a:ext cx="21272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00298" y="5500702"/>
            <a:ext cx="3864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3-сурет. Symbolic меню командалары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https://mathcad-download.ru/mathcad-14.html</a:t>
            </a:r>
            <a:endParaRPr lang="kk-KZ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716" y="812781"/>
            <a:ext cx="6463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https://support.ptc.com/support/mathcad_downloads.htm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xmlns="" val="2562102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438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Физикалық процестерді компьютерлік моделдеу әдістері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IETP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Физикалық процестерді компьютерлік моделдеу әдістері зертханалық сабақ</dc:title>
  <dc:creator>user</dc:creator>
  <cp:lastModifiedBy>Nur</cp:lastModifiedBy>
  <cp:revision>7</cp:revision>
  <dcterms:created xsi:type="dcterms:W3CDTF">2020-09-14T22:36:28Z</dcterms:created>
  <dcterms:modified xsi:type="dcterms:W3CDTF">2020-09-15T06:59:04Z</dcterms:modified>
</cp:coreProperties>
</file>